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2" r:id="rId6"/>
    <p:sldId id="259" r:id="rId7"/>
    <p:sldId id="260" r:id="rId8"/>
    <p:sldId id="261" r:id="rId9"/>
    <p:sldId id="275" r:id="rId10"/>
    <p:sldId id="276" r:id="rId11"/>
    <p:sldId id="266" r:id="rId12"/>
    <p:sldId id="267" r:id="rId13"/>
    <p:sldId id="268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5830" y="2643505"/>
            <a:ext cx="9840595" cy="340487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>
                <a:sym typeface="+mn-ea"/>
              </a:rPr>
              <a:t>Project-5</a:t>
            </a:r>
            <a:endParaRPr lang="en-US"/>
          </a:p>
          <a:p>
            <a:r>
              <a:rPr lang="en-US">
                <a:sym typeface="+mn-ea"/>
              </a:rPr>
              <a:t>Asha Sandeep</a:t>
            </a:r>
            <a:endParaRPr lang="en-US"/>
          </a:p>
          <a:p>
            <a:r>
              <a:rPr lang="en-US">
                <a:sym typeface="+mn-ea"/>
              </a:rPr>
              <a:t>Noida</a:t>
            </a:r>
            <a:endParaRPr lang="en-US"/>
          </a:p>
          <a:p>
            <a:r>
              <a:rPr lang="en-US">
                <a:sym typeface="+mn-ea"/>
              </a:rPr>
              <a:t>Digichrome Acedemy</a:t>
            </a:r>
            <a:endParaRPr lang="en-US"/>
          </a:p>
          <a:p>
            <a:r>
              <a:rPr lang="en-US">
                <a:sym typeface="+mn-ea"/>
              </a:rPr>
              <a:t>Date-28th August,24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925830" y="589280"/>
            <a:ext cx="9839960" cy="1891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en-US" sz="4000">
                <a:sym typeface="+mn-ea"/>
              </a:rPr>
              <a:t>User Analytics in the Telecommunication Industry - Overview</a:t>
            </a:r>
            <a:endParaRPr lang="en-US" sz="400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6000"/>
              <a:t>Result  &amp; Achievements</a:t>
            </a:r>
            <a:endParaRPr lang="en-US" sz="6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 lnSpcReduction="10000"/>
          </a:bodyPr>
          <a:p>
            <a:r>
              <a:rPr lang="en-US" dirty="0">
                <a:sym typeface="+mn-ea"/>
              </a:rPr>
              <a:t>Some of the columns in the datasets have large percentages of missing values, thus cannot be </a:t>
            </a:r>
            <a:r>
              <a:rPr lang="en-US" dirty="0" err="1">
                <a:sym typeface="+mn-ea"/>
              </a:rPr>
              <a:t>analysed</a:t>
            </a:r>
            <a:r>
              <a:rPr lang="en-US" dirty="0" smtClean="0">
                <a:sym typeface="+mn-ea"/>
              </a:rPr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ym typeface="+mn-ea"/>
              </a:rPr>
              <a:t>– </a:t>
            </a:r>
            <a:r>
              <a:rPr lang="en-US" dirty="0">
                <a:sym typeface="+mn-ea"/>
              </a:rPr>
              <a:t>The data has no timestamp. It might contain old records which might give a false overview of the current situation.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ym typeface="+mn-ea"/>
              </a:rPr>
              <a:t>– </a:t>
            </a:r>
            <a:r>
              <a:rPr lang="en-US" dirty="0">
                <a:sym typeface="+mn-ea"/>
              </a:rPr>
              <a:t>The analysis is focused only on the user leaving out potential insights that could be obtained from other aspects like handsets-analysis.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ym typeface="+mn-ea"/>
              </a:rPr>
              <a:t>– </a:t>
            </a:r>
            <a:r>
              <a:rPr lang="en-US" dirty="0">
                <a:sym typeface="+mn-ea"/>
              </a:rPr>
              <a:t>The call detail record (voice channel) is ignored and more focus is put on data sessions detail record.</a:t>
            </a:r>
            <a:endParaRPr lang="en-US" dirty="0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6000"/>
              <a:t>Challenged faced</a:t>
            </a:r>
            <a:endParaRPr lang="en-US" sz="6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p>
            <a:r>
              <a:rPr lang="en-US"/>
              <a:t>i faced challenged in streamlit app and while using a code in vscode it shows always error 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6000"/>
              <a:t>Conclusion</a:t>
            </a:r>
            <a:endParaRPr lang="en-US" sz="6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70000"/>
          </a:bodyPr>
          <a:p>
            <a:endParaRPr lang="en-US" sz="2800" dirty="0"/>
          </a:p>
          <a:p>
            <a:r>
              <a:rPr lang="en-US" sz="2800" b="1" dirty="0" smtClean="0">
                <a:sym typeface="+mn-ea"/>
              </a:rPr>
              <a:t>1.User </a:t>
            </a:r>
            <a:r>
              <a:rPr lang="en-US" sz="2800" b="1" dirty="0">
                <a:sym typeface="+mn-ea"/>
              </a:rPr>
              <a:t>Overview</a:t>
            </a:r>
            <a:r>
              <a:rPr lang="en-US" sz="2800" dirty="0">
                <a:sym typeface="+mn-ea"/>
              </a:rPr>
              <a:t>:</a:t>
            </a:r>
            <a:endParaRPr lang="en-US" sz="2800" dirty="0"/>
          </a:p>
          <a:p>
            <a:pPr lvl="1"/>
            <a:r>
              <a:rPr lang="en-US" sz="2800" dirty="0">
                <a:sym typeface="+mn-ea"/>
              </a:rPr>
              <a:t>The top 10 handsets and top 3 manufacturers dominate the market. Marketing strategies should target these popular devices to maximize reach.</a:t>
            </a:r>
            <a:endParaRPr lang="en-US" sz="2800" dirty="0"/>
          </a:p>
          <a:p>
            <a:pPr lvl="1"/>
            <a:r>
              <a:rPr lang="en-US" sz="2800" dirty="0">
                <a:sym typeface="+mn-ea"/>
              </a:rPr>
              <a:t>The aggregated user behavior data highlights significant usage patterns across various applications, providing a clear picture of customer preferences.</a:t>
            </a:r>
            <a:endParaRPr lang="en-US" sz="2800" dirty="0"/>
          </a:p>
          <a:p>
            <a:r>
              <a:rPr lang="en-US" sz="2800" b="1" dirty="0" smtClean="0">
                <a:sym typeface="+mn-ea"/>
              </a:rPr>
              <a:t>2.User </a:t>
            </a:r>
            <a:r>
              <a:rPr lang="en-US" sz="2800" b="1" dirty="0">
                <a:sym typeface="+mn-ea"/>
              </a:rPr>
              <a:t>Engagement</a:t>
            </a:r>
            <a:r>
              <a:rPr lang="en-US" sz="2800" dirty="0">
                <a:sym typeface="+mn-ea"/>
              </a:rPr>
              <a:t>:</a:t>
            </a:r>
            <a:endParaRPr lang="en-US" sz="2800" dirty="0"/>
          </a:p>
          <a:p>
            <a:pPr lvl="1"/>
            <a:r>
              <a:rPr lang="en-US" sz="2800" dirty="0">
                <a:sym typeface="+mn-ea"/>
              </a:rPr>
              <a:t>High engagement metrics were observed for users frequently accessing social media, YouTube, and Netflix. Enhancing network resources for these applications could improve user satisfaction and retention.</a:t>
            </a:r>
            <a:endParaRPr lang="en-US" sz="2800" dirty="0"/>
          </a:p>
          <a:p>
            <a:pPr lvl="1"/>
            <a:r>
              <a:rPr lang="en-US" sz="2800" dirty="0">
                <a:sym typeface="+mn-ea"/>
              </a:rPr>
              <a:t>K-means clustering revealed distinct user segments based on engagement levels, allowing for targeted marketing and resource allocation</a:t>
            </a:r>
            <a:r>
              <a:rPr lang="en-US" sz="2800" dirty="0" smtClean="0">
                <a:sym typeface="+mn-ea"/>
              </a:rPr>
              <a:t>.</a:t>
            </a:r>
            <a:endParaRPr lang="en-US" sz="2800" dirty="0"/>
          </a:p>
          <a:p>
            <a:r>
              <a:rPr lang="en-US"/>
              <a:t>ntegration and predictive modeling for enhanced decision-making.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6000">
                <a:sym typeface="+mn-ea"/>
              </a:rPr>
              <a:t>Conclusion</a:t>
            </a:r>
            <a:endParaRPr lang="en-US" sz="6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p>
            <a:r>
              <a:rPr lang="en-US" sz="2800" b="1" dirty="0" smtClean="0">
                <a:sym typeface="+mn-ea"/>
              </a:rPr>
              <a:t>3.User </a:t>
            </a:r>
            <a:r>
              <a:rPr lang="en-US" sz="2800" b="1" dirty="0">
                <a:sym typeface="+mn-ea"/>
              </a:rPr>
              <a:t>Experience</a:t>
            </a:r>
            <a:r>
              <a:rPr lang="en-US" sz="2800" dirty="0">
                <a:sym typeface="+mn-ea"/>
              </a:rPr>
              <a:t>:</a:t>
            </a:r>
            <a:endParaRPr lang="en-US" sz="2800" dirty="0"/>
          </a:p>
          <a:p>
            <a:pPr lvl="1"/>
            <a:r>
              <a:rPr lang="en-US" sz="2800" dirty="0">
                <a:sym typeface="+mn-ea"/>
              </a:rPr>
              <a:t>Average throughput and TCP retransmission rates vary across handset types, indicating potential areas for network optimization.</a:t>
            </a:r>
            <a:endParaRPr lang="en-US" sz="2800" dirty="0"/>
          </a:p>
          <a:p>
            <a:pPr lvl="1"/>
            <a:r>
              <a:rPr lang="en-US" sz="2800" dirty="0">
                <a:sym typeface="+mn-ea"/>
              </a:rPr>
              <a:t>Clustering users based on experience metrics identified groups with specific needs and challenges, guiding network improvement efforts.</a:t>
            </a:r>
            <a:endParaRPr lang="en-US" sz="2800" dirty="0"/>
          </a:p>
          <a:p>
            <a:r>
              <a:rPr lang="en-US" sz="2800" b="1" dirty="0" smtClean="0">
                <a:sym typeface="+mn-ea"/>
              </a:rPr>
              <a:t>4.User </a:t>
            </a:r>
            <a:r>
              <a:rPr lang="en-US" sz="2800" b="1" dirty="0">
                <a:sym typeface="+mn-ea"/>
              </a:rPr>
              <a:t>Satisfaction</a:t>
            </a:r>
            <a:r>
              <a:rPr lang="en-US" sz="2800" dirty="0">
                <a:sym typeface="+mn-ea"/>
              </a:rPr>
              <a:t>:</a:t>
            </a:r>
            <a:endParaRPr lang="en-US" sz="2800" dirty="0"/>
          </a:p>
          <a:p>
            <a:pPr lvl="1"/>
            <a:r>
              <a:rPr lang="en-US" sz="2800" dirty="0">
                <a:sym typeface="+mn-ea"/>
              </a:rPr>
              <a:t>Combining engagement and experience scores provided a comprehensive satisfaction score. The regression model accurately predicted user satisfaction, aiding in proactive service improvements.</a:t>
            </a:r>
            <a:endParaRPr lang="en-US" sz="2800" dirty="0"/>
          </a:p>
          <a:p>
            <a:pPr lvl="1"/>
            <a:r>
              <a:rPr lang="en-US" sz="2800" dirty="0">
                <a:sym typeface="+mn-ea"/>
              </a:rPr>
              <a:t>Clustering satisfaction scores identified distinct user groups, enabling tailored customer service strategies.</a:t>
            </a:r>
            <a:endParaRPr lang="en-US" sz="2800" dirty="0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endParaRPr lang="en-US"/>
          </a:p>
        </p:txBody>
      </p:sp>
      <p:pic>
        <p:nvPicPr>
          <p:cNvPr id="6" name="Content Placeholder 5" descr="thank you pic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86685" y="1825625"/>
            <a:ext cx="6817995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6000"/>
              <a:t>Introduction</a:t>
            </a:r>
            <a:endParaRPr lang="en-US" sz="6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p>
            <a:pPr marL="0" indent="0">
              <a:buNone/>
            </a:pPr>
            <a:r>
              <a:rPr lang="en-US">
                <a:sym typeface="+mn-ea"/>
              </a:rPr>
              <a:t>The telecommunication industry encompasses companies and services that enable voice and data communication across distances.</a:t>
            </a:r>
            <a:endParaRPr lang="en-US"/>
          </a:p>
          <a:p>
            <a:pPr marL="0" indent="0">
              <a:buNone/>
            </a:pPr>
            <a:r>
              <a:rPr lang="en-US">
                <a:sym typeface="+mn-ea"/>
              </a:rPr>
              <a:t>It includes a wide range of services such as telephone services, mobile networks, internet services, satellite communication, and broadcasting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6000"/>
              <a:t>Project overview</a:t>
            </a:r>
            <a:endParaRPr lang="en-US" sz="6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 lnSpcReduction="10000"/>
          </a:bodyPr>
          <a:p>
            <a:r>
              <a:rPr lang="en-US"/>
              <a:t> To provide a report to analyze opportunities for growth and make a recommendation on whether TellCo is worth buying or selling.  Analyzing a telecommunication dataset that contains useful information about the customers &amp; their activities on the network. Deliver insights managed to extract through an easy-to-use web-based dashboard and a written report. </a:t>
            </a:r>
            <a:endParaRPr lang="en-US"/>
          </a:p>
          <a:p>
            <a:r>
              <a:rPr lang="en-US"/>
              <a:t> The analysis is based on aggregated data from a month of xDR (data sessions Detail Record).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6000"/>
              <a:t>Problem statement</a:t>
            </a:r>
            <a:endParaRPr lang="en-US" sz="6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p>
            <a:r>
              <a:rPr lang="en-US"/>
              <a:t>User Overview Analysis: Assessing user demographics, behaviors, and preferences to understand the customer base.</a:t>
            </a:r>
            <a:endParaRPr lang="en-US"/>
          </a:p>
          <a:p>
            <a:r>
              <a:rPr lang="en-US"/>
              <a:t>User Engagement Analysis: Evaluating user interaction with services, data consumption, and session metrics to gauge engagement levels.</a:t>
            </a:r>
            <a:endParaRPr lang="en-US"/>
          </a:p>
          <a:p>
            <a:r>
              <a:rPr lang="en-US"/>
              <a:t>User Experience Analysis: Analyzing network parameters like TCP retransmission, Round Trip Time (RTT), and throughput, along with device characteristics, to assess user experience.</a:t>
            </a:r>
            <a:endParaRPr lang="en-US"/>
          </a:p>
          <a:p>
            <a:r>
              <a:rPr lang="en-US"/>
              <a:t>User Satisfaction Analysis: Correlating engagement and experience metrics to derive overall customer satisfaction levels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6000"/>
              <a:t>solution </a:t>
            </a:r>
            <a:endParaRPr lang="en-US" sz="6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p>
            <a:r>
              <a:rPr lang="en-US"/>
              <a:t>Business Need An investor specializes in purchasing undervalued assets and requires a detailed analysis of the data underlying TellCo's business to understand the fundamentals and identify profitability opportunities.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6000"/>
              <a:t>Methodology</a:t>
            </a:r>
            <a:endParaRPr lang="en-US" sz="6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p>
            <a:r>
              <a:rPr lang="en-US"/>
              <a:t>Data Collection: Utilizing a dataset containing customer activities, network performance, and device usage.</a:t>
            </a:r>
            <a:endParaRPr lang="en-US"/>
          </a:p>
          <a:p>
            <a:r>
              <a:rPr lang="en-US"/>
              <a:t>Data Analysis Techniques: Employing statistical analysis, machine learning models, and visualization tools to extract insights.</a:t>
            </a:r>
            <a:endParaRPr lang="en-US"/>
          </a:p>
          <a:p>
            <a:r>
              <a:rPr lang="en-US"/>
              <a:t>Feature Extraction: Identifying key factors influencing customer behavior and network performance.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6000"/>
              <a:t>Keyfeatures</a:t>
            </a:r>
            <a:endParaRPr lang="en-US" sz="6000"/>
          </a:p>
        </p:txBody>
      </p:sp>
      <p:pic>
        <p:nvPicPr>
          <p:cNvPr id="4" name="Content Placeholder 3" descr="TASK -1  PCA-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135" y="4323080"/>
            <a:ext cx="2760980" cy="246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5" name="Picture 4" descr="Heatmap of task 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15" y="4812030"/>
            <a:ext cx="2886075" cy="1849755"/>
          </a:xfrm>
          <a:prstGeom prst="rect">
            <a:avLst/>
          </a:prstGeom>
        </p:spPr>
      </p:pic>
      <p:pic>
        <p:nvPicPr>
          <p:cNvPr id="6" name="Picture 5" descr="session frequency distribution task 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" y="2066925"/>
            <a:ext cx="1939925" cy="1997075"/>
          </a:xfrm>
          <a:prstGeom prst="rect">
            <a:avLst/>
          </a:prstGeom>
        </p:spPr>
      </p:pic>
      <p:pic>
        <p:nvPicPr>
          <p:cNvPr id="7" name="Picture 6" descr="Screenshot 2024-09-10 000312 Boxplot of Telcom_dat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190" y="1760220"/>
            <a:ext cx="2386330" cy="2838450"/>
          </a:xfrm>
          <a:prstGeom prst="rect">
            <a:avLst/>
          </a:prstGeom>
        </p:spPr>
      </p:pic>
      <p:pic>
        <p:nvPicPr>
          <p:cNvPr id="9" name="Picture 8" descr="Handsets for Huawe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655" y="1931670"/>
            <a:ext cx="2295525" cy="2384425"/>
          </a:xfrm>
          <a:prstGeom prst="rect">
            <a:avLst/>
          </a:prstGeom>
        </p:spPr>
      </p:pic>
      <p:pic>
        <p:nvPicPr>
          <p:cNvPr id="10" name="Picture 9" descr="Average throughput per most common handset type-task-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670" y="1760220"/>
            <a:ext cx="4330700" cy="2234565"/>
          </a:xfrm>
          <a:prstGeom prst="rect">
            <a:avLst/>
          </a:prstGeom>
        </p:spPr>
      </p:pic>
      <p:pic>
        <p:nvPicPr>
          <p:cNvPr id="3" name="Picture 2" descr="Top 3 Handset Manufacturers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165" y="4323080"/>
            <a:ext cx="1929765" cy="2134870"/>
          </a:xfrm>
          <a:prstGeom prst="rect">
            <a:avLst/>
          </a:prstGeom>
        </p:spPr>
      </p:pic>
      <p:pic>
        <p:nvPicPr>
          <p:cNvPr id="8" name="Picture 7" descr="Top 3 Handset Manufacturers value count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7850" y="5543550"/>
            <a:ext cx="1775460" cy="914400"/>
          </a:xfrm>
          <a:prstGeom prst="rect">
            <a:avLst/>
          </a:prstGeom>
        </p:spPr>
      </p:pic>
      <p:pic>
        <p:nvPicPr>
          <p:cNvPr id="12" name="Picture 11" descr="Histplo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6290" y="4161155"/>
            <a:ext cx="3936365" cy="2500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5400">
                <a:sym typeface="+mn-ea"/>
              </a:rPr>
              <a:t>Keyfeatures</a:t>
            </a:r>
            <a:endParaRPr lang="en-US" sz="5400"/>
          </a:p>
        </p:txBody>
      </p:sp>
      <p:pic>
        <p:nvPicPr>
          <p:cNvPr id="4" name="Content Placeholder 3" descr="plot distribution of eack cluster task -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6125" y="1902460"/>
            <a:ext cx="4091940" cy="20593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5" name="Picture 4" descr="Numbers of  task 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960" y="1785620"/>
            <a:ext cx="2919095" cy="1719580"/>
          </a:xfrm>
          <a:prstGeom prst="rect">
            <a:avLst/>
          </a:prstGeom>
        </p:spPr>
      </p:pic>
      <p:pic>
        <p:nvPicPr>
          <p:cNvPr id="6" name="Picture 5" descr="linear_model import LinearRegress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" y="3996055"/>
            <a:ext cx="4591050" cy="2695575"/>
          </a:xfrm>
          <a:prstGeom prst="rect">
            <a:avLst/>
          </a:prstGeom>
        </p:spPr>
      </p:pic>
      <p:pic>
        <p:nvPicPr>
          <p:cNvPr id="7" name="Picture 6" descr="RandomForestRegressor task 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120" y="3961130"/>
            <a:ext cx="5454015" cy="2620010"/>
          </a:xfrm>
          <a:prstGeom prst="rect">
            <a:avLst/>
          </a:prstGeom>
        </p:spPr>
      </p:pic>
      <p:pic>
        <p:nvPicPr>
          <p:cNvPr id="9" name="Picture 8" descr="Total Data Usage by Applica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120" y="1691005"/>
            <a:ext cx="4488815" cy="2242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p>
            <a:pPr algn="ctr"/>
            <a:r>
              <a:rPr lang="en-US" sz="5400">
                <a:sym typeface="+mn-ea"/>
              </a:rPr>
              <a:t>Keyfeatures</a:t>
            </a:r>
            <a:endParaRPr lang="en-US" sz="5400"/>
          </a:p>
        </p:txBody>
      </p:sp>
      <p:pic>
        <p:nvPicPr>
          <p:cNvPr id="8" name="Content Placeholder 7" descr="K-means clusteri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8780" y="1874520"/>
            <a:ext cx="3834765" cy="1925320"/>
          </a:xfrm>
          <a:prstGeom prst="rect">
            <a:avLst/>
          </a:prstGeom>
        </p:spPr>
      </p:pic>
      <p:pic>
        <p:nvPicPr>
          <p:cNvPr id="9" name="Picture 8" descr="Top 3 most used applic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" y="3983355"/>
            <a:ext cx="4384040" cy="2577465"/>
          </a:xfrm>
          <a:prstGeom prst="rect">
            <a:avLst/>
          </a:prstGeom>
        </p:spPr>
      </p:pic>
      <p:pic>
        <p:nvPicPr>
          <p:cNvPr id="12" name="Picture 11" descr="pairpl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0" y="1808480"/>
            <a:ext cx="6858000" cy="48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3972</Words>
  <Application>WPS Presentation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Introduction</vt:lpstr>
      <vt:lpstr>Project overview</vt:lpstr>
      <vt:lpstr>Problem statement</vt:lpstr>
      <vt:lpstr>solution </vt:lpstr>
      <vt:lpstr>Methodology</vt:lpstr>
      <vt:lpstr>Keyfeatures</vt:lpstr>
      <vt:lpstr>PowerPoint 演示文稿</vt:lpstr>
      <vt:lpstr>PowerPoint 演示文稿</vt:lpstr>
      <vt:lpstr>Result  &amp; Achievements</vt:lpstr>
      <vt:lpstr>Challenged faced</vt:lpstr>
      <vt:lpstr>Conclusion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ASHA SANDEEP</cp:lastModifiedBy>
  <cp:revision>10</cp:revision>
  <dcterms:created xsi:type="dcterms:W3CDTF">2024-08-12T06:13:00Z</dcterms:created>
  <dcterms:modified xsi:type="dcterms:W3CDTF">2024-09-11T19:48:20Z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83951AB3C094459191B2D12691513114_11</vt:lpwstr>
  </property>
  <property fmtid="{D5CDD505-2E9C-101B-9397-08002B2CF9AE}" pid="3" name="KSOProductBuildVer">
    <vt:lpwstr>1033-12.2.0.17562</vt:lpwstr>
  </property>
</Properties>
</file>